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56" r:id="rId2"/>
    <p:sldId id="333" r:id="rId3"/>
    <p:sldId id="334" r:id="rId4"/>
    <p:sldId id="257" r:id="rId5"/>
    <p:sldId id="307" r:id="rId6"/>
    <p:sldId id="315" r:id="rId7"/>
    <p:sldId id="316" r:id="rId8"/>
    <p:sldId id="331" r:id="rId9"/>
    <p:sldId id="332" r:id="rId10"/>
    <p:sldId id="327" r:id="rId11"/>
    <p:sldId id="328" r:id="rId12"/>
    <p:sldId id="355" r:id="rId13"/>
    <p:sldId id="310" r:id="rId14"/>
    <p:sldId id="317" r:id="rId15"/>
    <p:sldId id="318" r:id="rId16"/>
    <p:sldId id="325" r:id="rId17"/>
    <p:sldId id="326" r:id="rId18"/>
    <p:sldId id="343" r:id="rId19"/>
    <p:sldId id="344" r:id="rId20"/>
    <p:sldId id="337" r:id="rId21"/>
    <p:sldId id="338" r:id="rId22"/>
    <p:sldId id="267" r:id="rId23"/>
    <p:sldId id="308" r:id="rId24"/>
    <p:sldId id="323" r:id="rId25"/>
    <p:sldId id="324" r:id="rId26"/>
    <p:sldId id="329" r:id="rId27"/>
    <p:sldId id="330" r:id="rId28"/>
    <p:sldId id="335" r:id="rId29"/>
    <p:sldId id="336" r:id="rId30"/>
    <p:sldId id="341" r:id="rId31"/>
    <p:sldId id="342" r:id="rId32"/>
    <p:sldId id="321" r:id="rId33"/>
    <p:sldId id="322" r:id="rId34"/>
    <p:sldId id="345" r:id="rId35"/>
    <p:sldId id="346" r:id="rId36"/>
    <p:sldId id="347" r:id="rId37"/>
    <p:sldId id="348" r:id="rId38"/>
    <p:sldId id="349" r:id="rId39"/>
    <p:sldId id="340" r:id="rId40"/>
    <p:sldId id="313" r:id="rId41"/>
    <p:sldId id="314" r:id="rId42"/>
    <p:sldId id="351" r:id="rId43"/>
    <p:sldId id="352" r:id="rId44"/>
    <p:sldId id="319" r:id="rId45"/>
    <p:sldId id="320" r:id="rId46"/>
    <p:sldId id="353" r:id="rId47"/>
    <p:sldId id="354" r:id="rId48"/>
    <p:sldId id="339" r:id="rId49"/>
    <p:sldId id="350" r:id="rId50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2" d="100"/>
          <a:sy n="82" d="100"/>
        </p:scale>
        <p:origin x="18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0A2EF20-B459-4F51-9920-DC9E0405981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819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2519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1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ACACA5-2341-4BBD-8AAE-FD31EEBC9A4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7002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4AEA25-F31F-4001-A12E-8DBEE98651A2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4307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492448-5A36-475A-9B70-D57596C50870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6443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8AA61A-FB0C-4D05-B0D8-47B263DD9B50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0463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A65547-C5EB-4F40-9B63-5D7184AEF63C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8158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6F0927-8A7D-49E3-9A9A-D86D864D08DF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7465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636222-61D5-4847-B2C0-6AD7F63A5BE3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0999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8762D5-BF6D-42FB-B650-FF2914825832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8613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D0A1CA-5964-448D-B786-79536A9E6A14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984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17E84C-A64C-494B-B5C6-5574E82E4C58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2094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F3456D-0165-4CA0-A8D0-0D6A034D3647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249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62EA7F-6661-4BDD-ACEE-304E03C5B2A5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514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92C668-2A2E-4572-B1F4-755C00E2333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4582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C3D8F6-1D38-483C-B75A-98D0EB110FC2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4598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69E49A-646D-41FE-BBBE-A95238A961CA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6779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DF6389-F4F2-44FC-B665-2B999A6D82A4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0621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3CE77E-5407-4B4A-92E0-55C6362CA314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5720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45431F-7B00-4CD9-8654-8053E1E7DD5A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12404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804C8D-2825-49B1-B479-65514C1E76AA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8370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E3FE2-E5C1-4728-BB7D-D5804644C1F8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94989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9E6B41-2BD7-47E6-A45C-FB533C913E27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49556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47282C-CC13-48B3-B72A-41BE2FD6A382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34848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0D3154-B1EA-4E4B-811F-AD44C5241563}" type="slidenum">
              <a:rPr lang="en-US"/>
              <a:pPr/>
              <a:t>29</a:t>
            </a:fld>
            <a:endParaRPr lang="en-US" dirty="0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415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9546EF-FA6F-4184-A3C2-D28EF69C677B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39720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3782D9-246D-4890-92D5-02B8418E0B89}" type="slidenum">
              <a:rPr lang="en-US"/>
              <a:pPr/>
              <a:t>30</a:t>
            </a:fld>
            <a:endParaRPr lang="en-US" dirty="0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62396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C4D875-2E66-4411-9493-1952B6FE46F9}" type="slidenum">
              <a:rPr lang="en-US"/>
              <a:pPr/>
              <a:t>31</a:t>
            </a:fld>
            <a:endParaRPr lang="en-US" dirty="0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30089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9B7278-208B-4E06-A7D8-C714C73A1EF4}" type="slidenum">
              <a:rPr lang="en-US"/>
              <a:pPr/>
              <a:t>32</a:t>
            </a:fld>
            <a:endParaRPr lang="en-US" dirty="0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84799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D26D11-9B0C-4F70-9FDE-B059012185F0}" type="slidenum">
              <a:rPr lang="en-US"/>
              <a:pPr/>
              <a:t>33</a:t>
            </a:fld>
            <a:endParaRPr lang="en-US" dirty="0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80400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7FC856-9F2B-4A3C-BFBB-E171A16B94D1}" type="slidenum">
              <a:rPr lang="en-US"/>
              <a:pPr/>
              <a:t>34</a:t>
            </a:fld>
            <a:endParaRPr lang="en-US" dirty="0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78223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940877-85E2-401E-A874-583D9E4AD153}" type="slidenum">
              <a:rPr lang="en-US"/>
              <a:pPr/>
              <a:t>35</a:t>
            </a:fld>
            <a:endParaRPr lang="en-US" dirty="0"/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06265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0BD0C8-7D3B-4FC0-8B93-C4BD991BE518}" type="slidenum">
              <a:rPr lang="en-US"/>
              <a:pPr/>
              <a:t>36</a:t>
            </a:fld>
            <a:endParaRPr lang="en-US" dirty="0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41434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F68FED-A9C0-47D2-9A83-BF9260CCDE48}" type="slidenum">
              <a:rPr lang="en-US"/>
              <a:pPr/>
              <a:t>37</a:t>
            </a:fld>
            <a:endParaRPr lang="en-US" dirty="0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69637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B673DF-5B25-4830-9218-B0316C1F14D1}" type="slidenum">
              <a:rPr lang="en-US"/>
              <a:pPr/>
              <a:t>38</a:t>
            </a:fld>
            <a:endParaRPr lang="en-US" dirty="0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51089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52BB27-F97C-4F0F-8E3A-310C7D85CA4C}" type="slidenum">
              <a:rPr lang="en-US"/>
              <a:pPr/>
              <a:t>39</a:t>
            </a:fld>
            <a:endParaRPr lang="en-US" dirty="0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92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BE0D42-ABD9-406E-9E0D-FA936089F5EB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24051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16B49B-3F9E-4BF0-A560-4E88C0384233}" type="slidenum">
              <a:rPr lang="en-US"/>
              <a:pPr/>
              <a:t>40</a:t>
            </a:fld>
            <a:endParaRPr lang="en-US" dirty="0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93437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B1FA2C-381E-48ED-A5D3-414DB0A9996B}" type="slidenum">
              <a:rPr lang="en-US"/>
              <a:pPr/>
              <a:t>41</a:t>
            </a:fld>
            <a:endParaRPr lang="en-US" dirty="0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89278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726A50-E042-4B54-8EF6-58AAE305FDE8}" type="slidenum">
              <a:rPr lang="en-US"/>
              <a:pPr/>
              <a:t>42</a:t>
            </a:fld>
            <a:endParaRPr lang="en-US" dirty="0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01992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445AD7-37CD-4D87-BD02-E5E634A12A20}" type="slidenum">
              <a:rPr lang="en-US"/>
              <a:pPr/>
              <a:t>43</a:t>
            </a:fld>
            <a:endParaRPr lang="en-US" dirty="0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97729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AF7C50-78F1-4E10-9CC3-AA6F562630DC}" type="slidenum">
              <a:rPr lang="en-US"/>
              <a:pPr/>
              <a:t>44</a:t>
            </a:fld>
            <a:endParaRPr lang="en-US" dirty="0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10376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329F86-B613-4E9A-A8B5-DEE71E0C6F90}" type="slidenum">
              <a:rPr lang="en-US"/>
              <a:pPr/>
              <a:t>45</a:t>
            </a:fld>
            <a:endParaRPr lang="en-US" dirty="0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14404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D8D2BB-02EF-45F0-85AF-4AED9FEDBFB1}" type="slidenum">
              <a:rPr lang="en-US"/>
              <a:pPr/>
              <a:t>46</a:t>
            </a:fld>
            <a:endParaRPr lang="en-US" dirty="0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98459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97D0F8-98FC-414E-8DA6-17F7F0822F02}" type="slidenum">
              <a:rPr lang="en-US"/>
              <a:pPr/>
              <a:t>47</a:t>
            </a:fld>
            <a:endParaRPr lang="en-US" dirty="0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58414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58D33D-0DF2-4605-BF51-AB1260C6F2AF}" type="slidenum">
              <a:rPr lang="en-US"/>
              <a:pPr/>
              <a:t>48</a:t>
            </a:fld>
            <a:endParaRPr lang="en-US" dirty="0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98243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5F5AD3-33F1-472D-BBBE-D086F6FBC795}" type="slidenum">
              <a:rPr lang="en-US"/>
              <a:pPr/>
              <a:t>49</a:t>
            </a:fld>
            <a:endParaRPr lang="en-US" dirty="0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657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B2E527-E519-4A9B-B902-9B35376C1746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75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2FD729-486A-48AB-B244-A68B212F4CE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4777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9B42F6-B586-4AE2-867D-8DE21A186E1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435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AC36B2-CFA8-43A3-9FFE-8FF1771C3EF1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6525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09EEEB-3089-431C-B99A-59675C7642DA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862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0D665-B2F8-4D72-9BFA-F8142AD3DF4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73B4A-89EC-4D31-A194-D6164111A60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22F14-2565-4FCC-8E3A-CFFBD3F0123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246E3-04F6-4D45-A0E1-E00A9D365E2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9656F-22C4-4877-AC34-2099C349E4E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B3C8E-9835-4FE0-9F0C-36B01798E8C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20A85-E3E2-42D8-8930-4B0DCC835CB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07802-B5A5-4E6D-ADFF-9DD63AAFCFA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8B670-EFF0-4EBB-B316-6656DFDADEC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E4B9F0-269A-41D2-993C-8D933E0FA24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B0449-3186-442E-94D3-503DE60E5FB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396E283-B574-4BED-A49F-6825F0E4C713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10.xml"/><Relationship Id="rId18" Type="http://schemas.openxmlformats.org/officeDocument/2006/relationships/slide" Target="slide48.xml"/><Relationship Id="rId26" Type="http://schemas.openxmlformats.org/officeDocument/2006/relationships/slide" Target="slide4.xml"/><Relationship Id="rId3" Type="http://schemas.openxmlformats.org/officeDocument/2006/relationships/slide" Target="slide22.xml"/><Relationship Id="rId21" Type="http://schemas.openxmlformats.org/officeDocument/2006/relationships/slide" Target="slide34.xml"/><Relationship Id="rId7" Type="http://schemas.openxmlformats.org/officeDocument/2006/relationships/slide" Target="slide6.xml"/><Relationship Id="rId12" Type="http://schemas.openxmlformats.org/officeDocument/2006/relationships/slide" Target="slide16.xml"/><Relationship Id="rId17" Type="http://schemas.openxmlformats.org/officeDocument/2006/relationships/slide" Target="slide20.xml"/><Relationship Id="rId25" Type="http://schemas.openxmlformats.org/officeDocument/2006/relationships/slide" Target="slide46.xml"/><Relationship Id="rId2" Type="http://schemas.openxmlformats.org/officeDocument/2006/relationships/notesSlide" Target="../notesSlides/notesSlide1.xml"/><Relationship Id="rId16" Type="http://schemas.openxmlformats.org/officeDocument/2006/relationships/slide" Target="slide28.xml"/><Relationship Id="rId20" Type="http://schemas.openxmlformats.org/officeDocument/2006/relationships/slide" Target="slide1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0.xml"/><Relationship Id="rId11" Type="http://schemas.openxmlformats.org/officeDocument/2006/relationships/slide" Target="slide24.xml"/><Relationship Id="rId24" Type="http://schemas.openxmlformats.org/officeDocument/2006/relationships/slide" Target="slide42.xml"/><Relationship Id="rId5" Type="http://schemas.openxmlformats.org/officeDocument/2006/relationships/slide" Target="slide8.xml"/><Relationship Id="rId15" Type="http://schemas.openxmlformats.org/officeDocument/2006/relationships/slide" Target="slide2.xml"/><Relationship Id="rId23" Type="http://schemas.openxmlformats.org/officeDocument/2006/relationships/slide" Target="slide38.xml"/><Relationship Id="rId10" Type="http://schemas.openxmlformats.org/officeDocument/2006/relationships/slide" Target="slide32.xml"/><Relationship Id="rId19" Type="http://schemas.openxmlformats.org/officeDocument/2006/relationships/slide" Target="slide30.xml"/><Relationship Id="rId4" Type="http://schemas.openxmlformats.org/officeDocument/2006/relationships/slide" Target="slide12.xml"/><Relationship Id="rId9" Type="http://schemas.openxmlformats.org/officeDocument/2006/relationships/slide" Target="slide44.xml"/><Relationship Id="rId14" Type="http://schemas.openxmlformats.org/officeDocument/2006/relationships/slide" Target="slide26.xml"/><Relationship Id="rId22" Type="http://schemas.openxmlformats.org/officeDocument/2006/relationships/slide" Target="slide3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" name="AutoShape 8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200</a:t>
            </a:r>
            <a:endParaRPr lang="en-US" sz="3600" b="1" dirty="0"/>
          </a:p>
        </p:txBody>
      </p:sp>
      <p:sp>
        <p:nvSpPr>
          <p:cNvPr id="2138" name="AutoShape 9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300</a:t>
            </a:r>
            <a:endParaRPr lang="en-US" sz="3600" b="1" dirty="0">
              <a:hlinkClick r:id="rId4" action="ppaction://hlinksldjump"/>
            </a:endParaRPr>
          </a:p>
        </p:txBody>
      </p:sp>
      <p:sp>
        <p:nvSpPr>
          <p:cNvPr id="2139" name="AutoShape 9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400</a:t>
            </a:r>
            <a:endParaRPr lang="en-US" sz="3600" b="1" dirty="0">
              <a:hlinkClick r:id="rId5" action="ppaction://hlinksldjump"/>
            </a:endParaRPr>
          </a:p>
        </p:txBody>
      </p:sp>
      <p:sp>
        <p:nvSpPr>
          <p:cNvPr id="2140" name="AutoShape 9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500</a:t>
            </a:r>
            <a:endParaRPr lang="en-US" sz="3600" b="1" dirty="0"/>
          </a:p>
        </p:txBody>
      </p:sp>
      <p:sp>
        <p:nvSpPr>
          <p:cNvPr id="2149" name="AutoShape 10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7" action="ppaction://hlinksldjump"/>
              </a:rPr>
              <a:t>100</a:t>
            </a:r>
            <a:endParaRPr lang="en-US" sz="3600" b="1" dirty="0"/>
          </a:p>
        </p:txBody>
      </p:sp>
      <p:sp>
        <p:nvSpPr>
          <p:cNvPr id="2150" name="AutoShape 10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200</a:t>
            </a:r>
            <a:endParaRPr lang="en-US" sz="3600" b="1" dirty="0">
              <a:hlinkClick r:id="rId8" action="ppaction://hlinksldjump"/>
            </a:endParaRPr>
          </a:p>
        </p:txBody>
      </p:sp>
      <p:sp>
        <p:nvSpPr>
          <p:cNvPr id="2151" name="AutoShape 10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300</a:t>
            </a:r>
            <a:endParaRPr lang="en-US" sz="3600" b="1" dirty="0"/>
          </a:p>
        </p:txBody>
      </p:sp>
      <p:sp>
        <p:nvSpPr>
          <p:cNvPr id="2152" name="AutoShape 10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400</a:t>
            </a:r>
            <a:endParaRPr lang="en-US" sz="3600" b="1" dirty="0"/>
          </a:p>
        </p:txBody>
      </p:sp>
      <p:sp>
        <p:nvSpPr>
          <p:cNvPr id="2153" name="AutoShape 10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500</a:t>
            </a:r>
            <a:endParaRPr lang="en-US" sz="3600" b="1" dirty="0"/>
          </a:p>
        </p:txBody>
      </p:sp>
      <p:sp>
        <p:nvSpPr>
          <p:cNvPr id="2154" name="AutoShape 10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100</a:t>
            </a:r>
            <a:endParaRPr lang="en-US" sz="3600" b="1" dirty="0"/>
          </a:p>
        </p:txBody>
      </p:sp>
      <p:sp>
        <p:nvSpPr>
          <p:cNvPr id="2155" name="AutoShape 10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200</a:t>
            </a:r>
            <a:endParaRPr lang="en-US" sz="3600" b="1" dirty="0"/>
          </a:p>
        </p:txBody>
      </p:sp>
      <p:sp>
        <p:nvSpPr>
          <p:cNvPr id="2156" name="AutoShape 10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300</a:t>
            </a:r>
            <a:endParaRPr lang="en-US" sz="3600" b="1" dirty="0"/>
          </a:p>
        </p:txBody>
      </p:sp>
      <p:sp>
        <p:nvSpPr>
          <p:cNvPr id="2157" name="AutoShape 109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400</a:t>
            </a:r>
            <a:endParaRPr lang="en-US" sz="3600" b="1" dirty="0"/>
          </a:p>
        </p:txBody>
      </p:sp>
      <p:sp>
        <p:nvSpPr>
          <p:cNvPr id="2158" name="AutoShape 110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15" action="ppaction://hlinksldjump"/>
              </a:rPr>
              <a:t>500</a:t>
            </a:r>
            <a:endParaRPr lang="en-US" sz="3600" b="1" dirty="0"/>
          </a:p>
        </p:txBody>
      </p:sp>
      <p:sp>
        <p:nvSpPr>
          <p:cNvPr id="2159" name="AutoShape 111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100</a:t>
            </a:r>
            <a:endParaRPr lang="en-US" sz="3600" b="1" dirty="0"/>
          </a:p>
        </p:txBody>
      </p:sp>
      <p:sp>
        <p:nvSpPr>
          <p:cNvPr id="2160" name="AutoShape 112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200</a:t>
            </a:r>
            <a:endParaRPr lang="en-US" sz="3600" b="1" dirty="0"/>
          </a:p>
        </p:txBody>
      </p:sp>
      <p:sp>
        <p:nvSpPr>
          <p:cNvPr id="2161" name="AutoShape 113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300</a:t>
            </a:r>
            <a:endParaRPr lang="en-US" sz="3600" b="1" dirty="0"/>
          </a:p>
        </p:txBody>
      </p:sp>
      <p:sp>
        <p:nvSpPr>
          <p:cNvPr id="2162" name="AutoShape 114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19" action="ppaction://hlinksldjump"/>
              </a:rPr>
              <a:t>400</a:t>
            </a:r>
            <a:endParaRPr lang="en-US" sz="3600" b="1" dirty="0"/>
          </a:p>
        </p:txBody>
      </p:sp>
      <p:sp>
        <p:nvSpPr>
          <p:cNvPr id="2163" name="AutoShape 115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500</a:t>
            </a:r>
            <a:endParaRPr lang="en-US" sz="3600" b="1" dirty="0"/>
          </a:p>
        </p:txBody>
      </p:sp>
      <p:sp>
        <p:nvSpPr>
          <p:cNvPr id="2164" name="AutoShape 116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100</a:t>
            </a:r>
            <a:endParaRPr lang="en-US" sz="3600" b="1" dirty="0"/>
          </a:p>
        </p:txBody>
      </p:sp>
      <p:sp>
        <p:nvSpPr>
          <p:cNvPr id="2165" name="AutoShape 117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200</a:t>
            </a:r>
            <a:endParaRPr lang="en-US" sz="3600" b="1" dirty="0"/>
          </a:p>
        </p:txBody>
      </p:sp>
      <p:sp>
        <p:nvSpPr>
          <p:cNvPr id="2166" name="AutoShape 118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300</a:t>
            </a:r>
            <a:endParaRPr lang="en-US" sz="3600" b="1" dirty="0"/>
          </a:p>
        </p:txBody>
      </p:sp>
      <p:sp>
        <p:nvSpPr>
          <p:cNvPr id="2167" name="AutoShape 119">
            <a:hlinkClick r:id="rId2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400</a:t>
            </a:r>
            <a:endParaRPr lang="en-US" sz="3600" b="1" dirty="0"/>
          </a:p>
        </p:txBody>
      </p:sp>
      <p:sp>
        <p:nvSpPr>
          <p:cNvPr id="2168" name="AutoShape 120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500</a:t>
            </a:r>
            <a:endParaRPr lang="en-US" sz="3600" b="1" dirty="0"/>
          </a:p>
        </p:txBody>
      </p:sp>
      <p:sp>
        <p:nvSpPr>
          <p:cNvPr id="2088" name="AutoShape 40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" action="ppaction://hlinkshowjump?jump=nextslide"/>
              </a:rPr>
              <a:t>100</a:t>
            </a:r>
            <a:endParaRPr lang="en-US" sz="3600" b="1" dirty="0"/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smtClean="0">
                <a:solidFill>
                  <a:srgbClr val="FFC000"/>
                </a:solidFill>
                <a:latin typeface="Garamond" pitchFamily="18" charset="0"/>
              </a:rPr>
              <a:t>Orange</a:t>
            </a:r>
            <a:endParaRPr lang="en-US" sz="2800" b="1" dirty="0">
              <a:solidFill>
                <a:srgbClr val="FFC000"/>
              </a:solidFill>
              <a:latin typeface="Garamond" pitchFamily="18" charset="0"/>
            </a:endParaRP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1524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White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smtClean="0">
                <a:solidFill>
                  <a:srgbClr val="92D050"/>
                </a:solidFill>
              </a:rPr>
              <a:t>Green</a:t>
            </a:r>
            <a:endParaRPr lang="en-US" sz="2800" b="1" dirty="0">
              <a:solidFill>
                <a:srgbClr val="92D050"/>
              </a:solidFill>
            </a:endParaRP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Red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Yellow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6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Name one type of symbiosis and </a:t>
            </a:r>
            <a:r>
              <a:rPr lang="en-US" dirty="0" smtClean="0"/>
              <a:t>give </a:t>
            </a:r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143367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541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is …</a:t>
            </a:r>
            <a:endParaRPr lang="en-US" dirty="0"/>
          </a:p>
        </p:txBody>
      </p:sp>
      <p:sp>
        <p:nvSpPr>
          <p:cNvPr id="145417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Rock, temperature and water are what part of the environment?</a:t>
            </a:r>
            <a:endParaRPr lang="en-US" dirty="0"/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AutoShape 307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8552" name="Rectangle 308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is abiotic</a:t>
            </a:r>
            <a:endParaRPr lang="en-US" dirty="0"/>
          </a:p>
        </p:txBody>
      </p:sp>
      <p:sp>
        <p:nvSpPr>
          <p:cNvPr id="108553" name="Rectangle 308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An organism that eats only plants is called a/an?</a:t>
            </a:r>
            <a:endParaRPr lang="en-US" dirty="0"/>
          </a:p>
        </p:txBody>
      </p:sp>
      <p:sp>
        <p:nvSpPr>
          <p:cNvPr id="12288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4935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is herbivore</a:t>
            </a:r>
            <a:endParaRPr lang="en-US" dirty="0"/>
          </a:p>
        </p:txBody>
      </p:sp>
      <p:sp>
        <p:nvSpPr>
          <p:cNvPr id="124936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If one species in an ecosystem disappears, what happens to the ecosystem?</a:t>
            </a:r>
            <a:endParaRPr lang="en-US" dirty="0"/>
          </a:p>
        </p:txBody>
      </p:sp>
      <p:sp>
        <p:nvSpPr>
          <p:cNvPr id="13927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1319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is it is thrown out of balance</a:t>
            </a:r>
            <a:endParaRPr lang="en-US" dirty="0"/>
          </a:p>
        </p:txBody>
      </p:sp>
      <p:sp>
        <p:nvSpPr>
          <p:cNvPr id="141320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Which diagram has </a:t>
            </a:r>
            <a:r>
              <a:rPr lang="en-US" u="sng" dirty="0" smtClean="0"/>
              <a:t>arrows</a:t>
            </a:r>
            <a:r>
              <a:rPr lang="en-US" dirty="0" smtClean="0"/>
              <a:t> showing energy flow from grass to prairie dog to coyote?</a:t>
            </a:r>
            <a:endParaRPr lang="en-US" dirty="0"/>
          </a:p>
        </p:txBody>
      </p:sp>
      <p:sp>
        <p:nvSpPr>
          <p:cNvPr id="17613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is a food chain</a:t>
            </a:r>
            <a:endParaRPr lang="en-US" dirty="0"/>
          </a:p>
        </p:txBody>
      </p:sp>
      <p:sp>
        <p:nvSpPr>
          <p:cNvPr id="17818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A Symbiotic relationship in which both organisms benefit</a:t>
            </a:r>
            <a:endParaRPr lang="en-US" dirty="0"/>
          </a:p>
        </p:txBody>
      </p:sp>
      <p:sp>
        <p:nvSpPr>
          <p:cNvPr id="15565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Trees gain energy from the sun.  This is an example of </a:t>
            </a:r>
            <a:endParaRPr lang="en-US" dirty="0"/>
          </a:p>
        </p:txBody>
      </p:sp>
      <p:sp>
        <p:nvSpPr>
          <p:cNvPr id="16384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is a producer.</a:t>
            </a:r>
            <a:endParaRPr lang="en-US" dirty="0"/>
          </a:p>
        </p:txBody>
      </p:sp>
      <p:sp>
        <p:nvSpPr>
          <p:cNvPr id="16589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33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2400" dirty="0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Give an example of an abiotic element changing an area</a:t>
            </a:r>
            <a:endParaRPr lang="en-US" dirty="0"/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4456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is a flood, mudslide, fire…</a:t>
            </a:r>
            <a:endParaRPr lang="en-US" dirty="0"/>
          </a:p>
        </p:txBody>
      </p:sp>
      <p:sp>
        <p:nvSpPr>
          <p:cNvPr id="104457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wo member of the same species fight over mates or resources.  This is an example of</a:t>
            </a:r>
            <a:endParaRPr lang="en-US" dirty="0"/>
          </a:p>
        </p:txBody>
      </p:sp>
      <p:sp>
        <p:nvSpPr>
          <p:cNvPr id="13517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7223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is competition</a:t>
            </a:r>
            <a:endParaRPr lang="en-US" dirty="0"/>
          </a:p>
        </p:txBody>
      </p:sp>
      <p:sp>
        <p:nvSpPr>
          <p:cNvPr id="137224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1030"/>
          <p:cNvSpPr>
            <a:spLocks noGrp="1" noChangeArrowheads="1"/>
          </p:cNvSpPr>
          <p:nvPr>
            <p:ph type="ctrTitle" idx="4294967295"/>
          </p:nvPr>
        </p:nvSpPr>
        <p:spPr>
          <a:xfrm>
            <a:off x="838200" y="2362200"/>
            <a:ext cx="7772400" cy="1143000"/>
          </a:xfrm>
        </p:spPr>
        <p:txBody>
          <a:bodyPr/>
          <a:lstStyle/>
          <a:p>
            <a:r>
              <a:rPr lang="en-US" dirty="0" smtClean="0"/>
              <a:t>If scientists are studying only the organisms in a salt marsh, but not the water or rocks, which level of organization would they be studying?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is community</a:t>
            </a:r>
            <a:endParaRPr lang="en-US" dirty="0"/>
          </a:p>
        </p:txBody>
      </p:sp>
      <p:sp>
        <p:nvSpPr>
          <p:cNvPr id="14951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depths of the ocean to the heights of the air</a:t>
            </a:r>
            <a:endParaRPr lang="en-US" dirty="0"/>
          </a:p>
        </p:txBody>
      </p:sp>
      <p:sp>
        <p:nvSpPr>
          <p:cNvPr id="15975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is biosphere</a:t>
            </a:r>
            <a:endParaRPr lang="en-US" dirty="0"/>
          </a:p>
        </p:txBody>
      </p:sp>
      <p:sp>
        <p:nvSpPr>
          <p:cNvPr id="16180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is mutualism</a:t>
            </a:r>
            <a:endParaRPr lang="en-US" dirty="0"/>
          </a:p>
        </p:txBody>
      </p:sp>
      <p:sp>
        <p:nvSpPr>
          <p:cNvPr id="15770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level of environmental organization which includes biotic and abiotic parts</a:t>
            </a:r>
            <a:endParaRPr lang="en-US" dirty="0"/>
          </a:p>
        </p:txBody>
      </p:sp>
      <p:sp>
        <p:nvSpPr>
          <p:cNvPr id="17203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40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is ecosystem</a:t>
            </a:r>
            <a:endParaRPr lang="en-US" dirty="0"/>
          </a:p>
        </p:txBody>
      </p:sp>
      <p:sp>
        <p:nvSpPr>
          <p:cNvPr id="17408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term used to describe a prairie dog that has been killed by a coyote</a:t>
            </a:r>
            <a:endParaRPr lang="en-US" dirty="0"/>
          </a:p>
        </p:txBody>
      </p:sp>
      <p:sp>
        <p:nvSpPr>
          <p:cNvPr id="13107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12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is prey (</a:t>
            </a:r>
            <a:r>
              <a:rPr lang="en-US" dirty="0" smtClean="0"/>
              <a:t>predatation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3312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3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is the </a:t>
            </a:r>
            <a:r>
              <a:rPr lang="en-US" dirty="0" smtClean="0"/>
              <a:t>lowest </a:t>
            </a:r>
            <a:r>
              <a:rPr lang="en-US" dirty="0" smtClean="0"/>
              <a:t>level of environmental organization that three male bluebirds would all belong together?</a:t>
            </a:r>
            <a:endParaRPr lang="en-US" dirty="0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is population</a:t>
            </a:r>
            <a:endParaRPr lang="en-US" dirty="0"/>
          </a:p>
        </p:txBody>
      </p:sp>
      <p:sp>
        <p:nvSpPr>
          <p:cNvPr id="18228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Limiting factors determine an area’s carrying capacity because…</a:t>
            </a:r>
            <a:endParaRPr lang="en-US" dirty="0"/>
          </a:p>
        </p:txBody>
      </p:sp>
      <p:sp>
        <p:nvSpPr>
          <p:cNvPr id="18432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63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is animals need resources to survive</a:t>
            </a:r>
            <a:endParaRPr lang="en-US" dirty="0"/>
          </a:p>
        </p:txBody>
      </p:sp>
      <p:sp>
        <p:nvSpPr>
          <p:cNvPr id="18637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arrows in a food web or </a:t>
            </a:r>
            <a:r>
              <a:rPr lang="en-US" dirty="0" smtClean="0"/>
              <a:t>food chain </a:t>
            </a:r>
            <a:r>
              <a:rPr lang="en-US" dirty="0" smtClean="0"/>
              <a:t>point to</a:t>
            </a:r>
            <a:endParaRPr lang="en-US" dirty="0"/>
          </a:p>
        </p:txBody>
      </p:sp>
      <p:sp>
        <p:nvSpPr>
          <p:cNvPr id="18842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is the organism doing the eating.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6999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In which type of symbiosis is one organism harmed?</a:t>
            </a:r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arrows in a food web show the flow of</a:t>
            </a:r>
            <a:endParaRPr lang="en-US" dirty="0"/>
          </a:p>
        </p:txBody>
      </p:sp>
      <p:sp>
        <p:nvSpPr>
          <p:cNvPr id="114695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AutoShape 102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6745" name="Rectangle 103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is energy.</a:t>
            </a:r>
            <a:endParaRPr lang="en-US" dirty="0"/>
          </a:p>
        </p:txBody>
      </p:sp>
      <p:sp>
        <p:nvSpPr>
          <p:cNvPr id="116746" name="Rectangle 103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A consumer that eats both plants and animals</a:t>
            </a:r>
            <a:endParaRPr lang="en-US" dirty="0"/>
          </a:p>
        </p:txBody>
      </p:sp>
      <p:sp>
        <p:nvSpPr>
          <p:cNvPr id="19251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456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is an omnivore.</a:t>
            </a:r>
            <a:endParaRPr lang="en-US" dirty="0"/>
          </a:p>
        </p:txBody>
      </p:sp>
      <p:sp>
        <p:nvSpPr>
          <p:cNvPr id="19456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Give an example of a prey adaptation</a:t>
            </a:r>
            <a:endParaRPr lang="en-US" dirty="0"/>
          </a:p>
        </p:txBody>
      </p:sp>
      <p:sp>
        <p:nvSpPr>
          <p:cNvPr id="12698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9031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/>
              <a:t>camouflage, </a:t>
            </a:r>
            <a:r>
              <a:rPr lang="en-US" dirty="0" smtClean="0"/>
              <a:t>chemical defenses, warning coloration…</a:t>
            </a:r>
            <a:endParaRPr lang="en-US" dirty="0"/>
          </a:p>
        </p:txBody>
      </p:sp>
      <p:sp>
        <p:nvSpPr>
          <p:cNvPr id="129032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4" name="Rectangle 6"/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2362200"/>
            <a:ext cx="7772400" cy="1143000"/>
          </a:xfrm>
        </p:spPr>
        <p:txBody>
          <a:bodyPr/>
          <a:lstStyle/>
          <a:p>
            <a:r>
              <a:rPr lang="en-US" dirty="0" smtClean="0"/>
              <a:t>What is a long term change that takes place in two species because of their close interactions with </a:t>
            </a:r>
            <a:r>
              <a:rPr lang="en-US" dirty="0" smtClean="0"/>
              <a:t>one </a:t>
            </a:r>
            <a:r>
              <a:rPr lang="en-US" dirty="0" smtClean="0"/>
              <a:t>another called?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866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is coevolution.</a:t>
            </a:r>
            <a:endParaRPr lang="en-US" dirty="0"/>
          </a:p>
        </p:txBody>
      </p:sp>
      <p:sp>
        <p:nvSpPr>
          <p:cNvPr id="19866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A clownfish and a sea anemone’s relationship</a:t>
            </a:r>
            <a:endParaRPr lang="en-US" dirty="0"/>
          </a:p>
        </p:txBody>
      </p:sp>
      <p:sp>
        <p:nvSpPr>
          <p:cNvPr id="16794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is mutualism</a:t>
            </a:r>
            <a:endParaRPr lang="en-US" dirty="0"/>
          </a:p>
        </p:txBody>
      </p:sp>
      <p:sp>
        <p:nvSpPr>
          <p:cNvPr id="19047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427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 dirty="0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is parasitism</a:t>
            </a:r>
            <a:endParaRPr lang="en-US" dirty="0"/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A symbiotic relationship in which one organism benefits and the other is not affected.</a:t>
            </a:r>
            <a:endParaRPr lang="en-US" dirty="0"/>
          </a:p>
        </p:txBody>
      </p:sp>
      <p:sp>
        <p:nvSpPr>
          <p:cNvPr id="11879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0840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is commensalism.</a:t>
            </a:r>
            <a:endParaRPr lang="en-US" dirty="0"/>
          </a:p>
        </p:txBody>
      </p:sp>
      <p:sp>
        <p:nvSpPr>
          <p:cNvPr id="120841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Two organisms that have close interactions that either help, harm or help no one are called</a:t>
            </a:r>
            <a:endParaRPr lang="en-US" dirty="0"/>
          </a:p>
        </p:txBody>
      </p:sp>
      <p:sp>
        <p:nvSpPr>
          <p:cNvPr id="15155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is a symbiotic relationship</a:t>
            </a:r>
            <a:endParaRPr lang="en-US" dirty="0"/>
          </a:p>
        </p:txBody>
      </p:sp>
      <p:sp>
        <p:nvSpPr>
          <p:cNvPr id="15360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497</Words>
  <Application>Microsoft Office PowerPoint</Application>
  <PresentationFormat>On-screen Show (4:3)</PresentationFormat>
  <Paragraphs>127</Paragraphs>
  <Slides>49</Slides>
  <Notes>49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2" baseType="lpstr">
      <vt:lpstr>Garamond</vt:lpstr>
      <vt:lpstr>Times New Roman</vt:lpstr>
      <vt:lpstr>Default Design</vt:lpstr>
      <vt:lpstr>PowerPoint Presentation</vt:lpstr>
      <vt:lpstr>A Symbiotic relationship in which both organisms benefit</vt:lpstr>
      <vt:lpstr>What is mutualism</vt:lpstr>
      <vt:lpstr>In which type of symbiosis is one organism harmed?</vt:lpstr>
      <vt:lpstr>What is parasitism</vt:lpstr>
      <vt:lpstr>A symbiotic relationship in which one organism benefits and the other is not affected.</vt:lpstr>
      <vt:lpstr>What is commensalism.</vt:lpstr>
      <vt:lpstr>Two organisms that have close interactions that either help, harm or help no one are called</vt:lpstr>
      <vt:lpstr>What is a symbiotic relationship</vt:lpstr>
      <vt:lpstr>Name one type of symbiosis and give an example</vt:lpstr>
      <vt:lpstr>What is …</vt:lpstr>
      <vt:lpstr>Rock, temperature and water are what part of the environment?</vt:lpstr>
      <vt:lpstr>What is abiotic</vt:lpstr>
      <vt:lpstr>An organism that eats only plants is called a/an?</vt:lpstr>
      <vt:lpstr>What is herbivore</vt:lpstr>
      <vt:lpstr>If one species in an ecosystem disappears, what happens to the ecosystem?</vt:lpstr>
      <vt:lpstr>What is it is thrown out of balance</vt:lpstr>
      <vt:lpstr>Which diagram has arrows showing energy flow from grass to prairie dog to coyote?</vt:lpstr>
      <vt:lpstr>What is a food chain</vt:lpstr>
      <vt:lpstr>Trees gain energy from the sun.  This is an example of </vt:lpstr>
      <vt:lpstr>What is a producer.</vt:lpstr>
      <vt:lpstr>Give an example of an abiotic element changing an area</vt:lpstr>
      <vt:lpstr>What is a flood, mudslide, fire…</vt:lpstr>
      <vt:lpstr>Two member of the same species fight over mates or resources.  This is an example of</vt:lpstr>
      <vt:lpstr>What is competition</vt:lpstr>
      <vt:lpstr>If scientists are studying only the organisms in a salt marsh, but not the water or rocks, which level of organization would they be studying?</vt:lpstr>
      <vt:lpstr>What is community</vt:lpstr>
      <vt:lpstr>The depths of the ocean to the heights of the air</vt:lpstr>
      <vt:lpstr>What is biosphere</vt:lpstr>
      <vt:lpstr>The level of environmental organization which includes biotic and abiotic parts</vt:lpstr>
      <vt:lpstr>What is ecosystem</vt:lpstr>
      <vt:lpstr>The term used to describe a prairie dog that has been killed by a coyote</vt:lpstr>
      <vt:lpstr>What is prey (predatation)</vt:lpstr>
      <vt:lpstr>What is the lowest level of environmental organization that three male bluebirds would all belong together?</vt:lpstr>
      <vt:lpstr>What is population</vt:lpstr>
      <vt:lpstr>Limiting factors determine an area’s carrying capacity because…</vt:lpstr>
      <vt:lpstr>What is animals need resources to survive</vt:lpstr>
      <vt:lpstr>The arrows in a food web or food chain point to</vt:lpstr>
      <vt:lpstr>What is the organism doing the eating. </vt:lpstr>
      <vt:lpstr>The arrows in a food web show the flow of</vt:lpstr>
      <vt:lpstr>What is energy.</vt:lpstr>
      <vt:lpstr>A consumer that eats both plants and animals</vt:lpstr>
      <vt:lpstr>What is an omnivore.</vt:lpstr>
      <vt:lpstr>Give an example of a prey adaptation</vt:lpstr>
      <vt:lpstr>What is camouflage, chemical defenses, warning coloration…</vt:lpstr>
      <vt:lpstr>What is a long term change that takes place in two species because of their close interactions with one another called?</vt:lpstr>
      <vt:lpstr>What is coevolution.</vt:lpstr>
      <vt:lpstr>A clownfish and a sea anemone’s relationship</vt:lpstr>
      <vt:lpstr>What is mutualism</vt:lpstr>
    </vt:vector>
  </TitlesOfParts>
  <Company>Grant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Grant County High School</dc:creator>
  <cp:lastModifiedBy>mcadam jane</cp:lastModifiedBy>
  <cp:revision>114</cp:revision>
  <cp:lastPrinted>2015-10-07T18:46:27Z</cp:lastPrinted>
  <dcterms:created xsi:type="dcterms:W3CDTF">1998-08-19T17:45:48Z</dcterms:created>
  <dcterms:modified xsi:type="dcterms:W3CDTF">2016-05-18T12:19:09Z</dcterms:modified>
</cp:coreProperties>
</file>